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rtl="0">
              <a:spcBef>
                <a:spcPts val="0"/>
              </a:spcBef>
              <a:spcAft>
                <a:spcPts val="0"/>
              </a:spcAft>
              <a:buSzPts val="1100"/>
              <a:buChar char="●"/>
              <a:defRPr sz="1100"/>
            </a:lvl1pPr>
            <a:lvl2pPr indent="-298450" lvl="1" marL="914400" rtl="0">
              <a:spcBef>
                <a:spcPts val="0"/>
              </a:spcBef>
              <a:spcAft>
                <a:spcPts val="0"/>
              </a:spcAft>
              <a:buSzPts val="1100"/>
              <a:buChar char="○"/>
              <a:defRPr sz="1100"/>
            </a:lvl2pPr>
            <a:lvl3pPr indent="-298450" lvl="2" marL="1371600" rtl="0">
              <a:spcBef>
                <a:spcPts val="0"/>
              </a:spcBef>
              <a:spcAft>
                <a:spcPts val="0"/>
              </a:spcAft>
              <a:buSzPts val="1100"/>
              <a:buChar char="■"/>
              <a:defRPr sz="1100"/>
            </a:lvl3pPr>
            <a:lvl4pPr indent="-298450" lvl="3" marL="1828800" rtl="0">
              <a:spcBef>
                <a:spcPts val="0"/>
              </a:spcBef>
              <a:spcAft>
                <a:spcPts val="0"/>
              </a:spcAft>
              <a:buSzPts val="1100"/>
              <a:buChar char="●"/>
              <a:defRPr sz="1100"/>
            </a:lvl4pPr>
            <a:lvl5pPr indent="-298450" lvl="4" marL="2286000" rtl="0">
              <a:spcBef>
                <a:spcPts val="0"/>
              </a:spcBef>
              <a:spcAft>
                <a:spcPts val="0"/>
              </a:spcAft>
              <a:buSzPts val="1100"/>
              <a:buChar char="○"/>
              <a:defRPr sz="1100"/>
            </a:lvl5pPr>
            <a:lvl6pPr indent="-298450" lvl="5" marL="2743200" rtl="0">
              <a:spcBef>
                <a:spcPts val="0"/>
              </a:spcBef>
              <a:spcAft>
                <a:spcPts val="0"/>
              </a:spcAft>
              <a:buSzPts val="1100"/>
              <a:buChar char="■"/>
              <a:defRPr sz="1100"/>
            </a:lvl6pPr>
            <a:lvl7pPr indent="-298450" lvl="6" marL="3200400" rtl="0">
              <a:spcBef>
                <a:spcPts val="0"/>
              </a:spcBef>
              <a:spcAft>
                <a:spcPts val="0"/>
              </a:spcAft>
              <a:buSzPts val="1100"/>
              <a:buChar char="●"/>
              <a:defRPr sz="1100"/>
            </a:lvl7pPr>
            <a:lvl8pPr indent="-298450" lvl="7" marL="3657600" rtl="0">
              <a:spcBef>
                <a:spcPts val="0"/>
              </a:spcBef>
              <a:spcAft>
                <a:spcPts val="0"/>
              </a:spcAft>
              <a:buSzPts val="1100"/>
              <a:buChar char="○"/>
              <a:defRPr sz="1100"/>
            </a:lvl8pPr>
            <a:lvl9pPr indent="-298450" lvl="8" marL="4114800" rtl="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6723b031bb83ca6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6723b031bb83ca6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6723b031bb83ca61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6723b031bb83ca61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6723b031bb83ca61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6723b031bb83ca61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6723b031bb83ca61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6723b031bb83ca61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6723b031bb83ca61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6723b031bb83ca61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6723b031bb83ca61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6723b031bb83ca61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6723b031bb83ca61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6723b031bb83ca61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6723b031bb83ca61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6723b031bb83ca61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l titolo"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mero grande">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rtl="0" algn="ctr">
              <a:spcBef>
                <a:spcPts val="0"/>
              </a:spcBef>
              <a:spcAft>
                <a:spcPts val="0"/>
              </a:spcAft>
              <a:buSzPts val="1800"/>
              <a:buChar char="●"/>
              <a:defRPr/>
            </a:lvl1pPr>
            <a:lvl2pPr indent="-317500" lvl="1" marL="914400" rtl="0" algn="ctr">
              <a:spcBef>
                <a:spcPts val="0"/>
              </a:spcBef>
              <a:spcAft>
                <a:spcPts val="0"/>
              </a:spcAft>
              <a:buSzPts val="1400"/>
              <a:buChar char="○"/>
              <a:defRPr/>
            </a:lvl2pPr>
            <a:lvl3pPr indent="-317500" lvl="2" marL="1371600" rtl="0" algn="ctr">
              <a:spcBef>
                <a:spcPts val="0"/>
              </a:spcBef>
              <a:spcAft>
                <a:spcPts val="0"/>
              </a:spcAft>
              <a:buSzPts val="1400"/>
              <a:buChar char="■"/>
              <a:defRPr/>
            </a:lvl3pPr>
            <a:lvl4pPr indent="-317500" lvl="3" marL="1828800" rtl="0" algn="ctr">
              <a:spcBef>
                <a:spcPts val="0"/>
              </a:spcBef>
              <a:spcAft>
                <a:spcPts val="0"/>
              </a:spcAft>
              <a:buSzPts val="1400"/>
              <a:buChar char="●"/>
              <a:defRPr/>
            </a:lvl4pPr>
            <a:lvl5pPr indent="-317500" lvl="4" marL="2286000" rtl="0" algn="ctr">
              <a:spcBef>
                <a:spcPts val="0"/>
              </a:spcBef>
              <a:spcAft>
                <a:spcPts val="0"/>
              </a:spcAft>
              <a:buSzPts val="1400"/>
              <a:buChar char="○"/>
              <a:defRPr/>
            </a:lvl5pPr>
            <a:lvl6pPr indent="-317500" lvl="5" marL="2743200" rtl="0" algn="ctr">
              <a:spcBef>
                <a:spcPts val="0"/>
              </a:spcBef>
              <a:spcAft>
                <a:spcPts val="0"/>
              </a:spcAft>
              <a:buSzPts val="1400"/>
              <a:buChar char="■"/>
              <a:defRPr/>
            </a:lvl6pPr>
            <a:lvl7pPr indent="-317500" lvl="6" marL="3200400" rtl="0" algn="ctr">
              <a:spcBef>
                <a:spcPts val="0"/>
              </a:spcBef>
              <a:spcAft>
                <a:spcPts val="0"/>
              </a:spcAft>
              <a:buSzPts val="1400"/>
              <a:buChar char="●"/>
              <a:defRPr/>
            </a:lvl7pPr>
            <a:lvl8pPr indent="-317500" lvl="7" marL="3657600" rtl="0" algn="ctr">
              <a:spcBef>
                <a:spcPts val="0"/>
              </a:spcBef>
              <a:spcAft>
                <a:spcPts val="0"/>
              </a:spcAft>
              <a:buSzPts val="1400"/>
              <a:buChar char="○"/>
              <a:defRPr/>
            </a:lvl8pPr>
            <a:lvl9pPr indent="-317500" lvl="8" marL="4114800" rtl="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uoto"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testazione della sezione"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corpo"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due colonne"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titolo"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sto in una colonna">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rtl="0">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unto principale">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della sezione e descrizione">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dascalia">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rtl="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0"/>
              </a:spcBef>
              <a:spcAft>
                <a:spcPts val="0"/>
              </a:spcAft>
              <a:buClr>
                <a:schemeClr val="dk2"/>
              </a:buClr>
              <a:buSzPts val="1400"/>
              <a:buChar char="○"/>
              <a:defRPr>
                <a:solidFill>
                  <a:schemeClr val="dk2"/>
                </a:solidFill>
              </a:defRPr>
            </a:lvl2pPr>
            <a:lvl3pPr indent="-317500" lvl="2" marL="1371600" rtl="0">
              <a:lnSpc>
                <a:spcPct val="115000"/>
              </a:lnSpc>
              <a:spcBef>
                <a:spcPts val="0"/>
              </a:spcBef>
              <a:spcAft>
                <a:spcPts val="0"/>
              </a:spcAft>
              <a:buClr>
                <a:schemeClr val="dk2"/>
              </a:buClr>
              <a:buSzPts val="1400"/>
              <a:buChar char="■"/>
              <a:defRPr>
                <a:solidFill>
                  <a:schemeClr val="dk2"/>
                </a:solidFill>
              </a:defRPr>
            </a:lvl3pPr>
            <a:lvl4pPr indent="-317500" lvl="3" marL="1828800" rtl="0">
              <a:lnSpc>
                <a:spcPct val="115000"/>
              </a:lnSpc>
              <a:spcBef>
                <a:spcPts val="0"/>
              </a:spcBef>
              <a:spcAft>
                <a:spcPts val="0"/>
              </a:spcAft>
              <a:buClr>
                <a:schemeClr val="dk2"/>
              </a:buClr>
              <a:buSzPts val="1400"/>
              <a:buChar char="●"/>
              <a:defRPr>
                <a:solidFill>
                  <a:schemeClr val="dk2"/>
                </a:solidFill>
              </a:defRPr>
            </a:lvl4pPr>
            <a:lvl5pPr indent="-317500" lvl="4" marL="2286000" rtl="0">
              <a:lnSpc>
                <a:spcPct val="115000"/>
              </a:lnSpc>
              <a:spcBef>
                <a:spcPts val="0"/>
              </a:spcBef>
              <a:spcAft>
                <a:spcPts val="0"/>
              </a:spcAft>
              <a:buClr>
                <a:schemeClr val="dk2"/>
              </a:buClr>
              <a:buSzPts val="1400"/>
              <a:buChar char="○"/>
              <a:defRPr>
                <a:solidFill>
                  <a:schemeClr val="dk2"/>
                </a:solidFill>
              </a:defRPr>
            </a:lvl5pPr>
            <a:lvl6pPr indent="-317500" lvl="5" marL="2743200" rtl="0">
              <a:lnSpc>
                <a:spcPct val="115000"/>
              </a:lnSpc>
              <a:spcBef>
                <a:spcPts val="0"/>
              </a:spcBef>
              <a:spcAft>
                <a:spcPts val="0"/>
              </a:spcAft>
              <a:buClr>
                <a:schemeClr val="dk2"/>
              </a:buClr>
              <a:buSzPts val="1400"/>
              <a:buChar char="■"/>
              <a:defRPr>
                <a:solidFill>
                  <a:schemeClr val="dk2"/>
                </a:solidFill>
              </a:defRPr>
            </a:lvl6pPr>
            <a:lvl7pPr indent="-317500" lvl="6" marL="3200400" rtl="0">
              <a:lnSpc>
                <a:spcPct val="115000"/>
              </a:lnSpc>
              <a:spcBef>
                <a:spcPts val="0"/>
              </a:spcBef>
              <a:spcAft>
                <a:spcPts val="0"/>
              </a:spcAft>
              <a:buClr>
                <a:schemeClr val="dk2"/>
              </a:buClr>
              <a:buSzPts val="1400"/>
              <a:buChar char="●"/>
              <a:defRPr>
                <a:solidFill>
                  <a:schemeClr val="dk2"/>
                </a:solidFill>
              </a:defRPr>
            </a:lvl7pPr>
            <a:lvl8pPr indent="-317500" lvl="7" marL="3657600" rtl="0">
              <a:lnSpc>
                <a:spcPct val="115000"/>
              </a:lnSpc>
              <a:spcBef>
                <a:spcPts val="0"/>
              </a:spcBef>
              <a:spcAft>
                <a:spcPts val="0"/>
              </a:spcAft>
              <a:buClr>
                <a:schemeClr val="dk2"/>
              </a:buClr>
              <a:buSzPts val="1400"/>
              <a:buChar char="○"/>
              <a:defRPr>
                <a:solidFill>
                  <a:schemeClr val="dk2"/>
                </a:solidFill>
              </a:defRPr>
            </a:lvl8pPr>
            <a:lvl9pPr indent="-317500" lvl="8" marL="4114800" rtl="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it-IT"/>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623400" y="0"/>
            <a:ext cx="8520600" cy="11379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it-IT">
                <a:solidFill>
                  <a:srgbClr val="FF0000"/>
                </a:solidFill>
              </a:rPr>
              <a:t>IL MENÚ</a:t>
            </a:r>
            <a:endParaRPr>
              <a:solidFill>
                <a:srgbClr val="FF0000"/>
              </a:solidFill>
            </a:endParaRPr>
          </a:p>
        </p:txBody>
      </p:sp>
      <p:sp>
        <p:nvSpPr>
          <p:cNvPr id="55" name="Google Shape;55;p13"/>
          <p:cNvSpPr txBox="1"/>
          <p:nvPr>
            <p:ph idx="1" type="subTitle"/>
          </p:nvPr>
        </p:nvSpPr>
        <p:spPr>
          <a:xfrm>
            <a:off x="311700" y="1137900"/>
            <a:ext cx="8520600" cy="4005600"/>
          </a:xfrm>
          <a:prstGeom prst="rect">
            <a:avLst/>
          </a:prstGeom>
        </p:spPr>
        <p:txBody>
          <a:bodyPr anchorCtr="0" anchor="t" bIns="91425" lIns="91425" spcFirstLastPara="1" rIns="91425" wrap="square" tIns="91425">
            <a:normAutofit fontScale="92500" lnSpcReduction="20000"/>
          </a:bodyPr>
          <a:lstStyle/>
          <a:p>
            <a:pPr indent="0" lvl="0" marL="0" rtl="0" algn="ctr">
              <a:spcBef>
                <a:spcPts val="0"/>
              </a:spcBef>
              <a:spcAft>
                <a:spcPts val="0"/>
              </a:spcAft>
              <a:buNone/>
            </a:pPr>
            <a:r>
              <a:rPr lang="it-IT"/>
              <a:t>Il menù (scritto anche menu, nella forma in francese) è l'insieme di cibi e bevande che compongono un pasto, oppure la lista di pietanze e bibite che i clienti possono scegliere in pubblici esercizi (ristoranti, pizzerie e simili) per la consumazione. Il significato francese del termine è «minuto», «particolareggiato» e indica anche il documento su cui la lista è presentata (spesso corredata dal prezzo): questo può essere un singolo foglio, un cartoncino ripiegato o un cartello affisso. Nella cultura anglosassone, è invece diffusa l'abitudine di presentare il menù su una lavagna oppure un pannello luminoso.</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599825"/>
            <a:ext cx="8520600" cy="45438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it-IT"/>
              <a:t>Il termine fu attestato per la prima volta in francese nel 1761. Indicava la lista delle vivande servite in un pranzo alla corte di un sovrano o di un grande nobile.</a:t>
            </a:r>
            <a:endParaRPr/>
          </a:p>
          <a:p>
            <a:pPr indent="0" lvl="0" marL="0" rtl="0" algn="ctr">
              <a:spcBef>
                <a:spcPts val="0"/>
              </a:spcBef>
              <a:spcAft>
                <a:spcPts val="0"/>
              </a:spcAft>
              <a:buNone/>
            </a:pPr>
            <a:r>
              <a:t/>
            </a:r>
            <a:endParaRPr/>
          </a:p>
          <a:p>
            <a:pPr indent="0" lvl="0" marL="0" rtl="0" algn="ctr">
              <a:spcBef>
                <a:spcPts val="0"/>
              </a:spcBef>
              <a:spcAft>
                <a:spcPts val="0"/>
              </a:spcAft>
              <a:buNone/>
            </a:pPr>
            <a:r>
              <a:rPr lang="it-IT"/>
              <a:t>La traduzione italiana "minuta" venne usata fino alla Unità d'Italia e ne sono esempio i ricettari napoletani dello scalco Vincenzo Corrado e del duca Ippolito Cavalcanti.</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title"/>
          </p:nvPr>
        </p:nvSpPr>
        <p:spPr>
          <a:xfrm>
            <a:off x="0" y="0"/>
            <a:ext cx="9144000" cy="51435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it-IT"/>
              <a:t>A metà Ottocento, con l'affermarsi del servizio "alla russa" tipico della società borghese, si diffuse l'abitudine di far trovare accanto al posto a tavola di ogni commensale un cartoncino a mano o a stampa con la lista delle portate che sarebbero state servite. È in quest'epoca che in Italia si iniziò ad usare la parola "menu" Si deve tuttavia notare che fino alla fine dell'Ottocento tutto il menù era abitualmente scritto in francese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100"/>
            <a:ext cx="8571900" cy="51435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it-IT"/>
              <a:t>Negli ultimi decenni dello stesso secolo sorsero molti grandi ristoranti e grandi alberghi, anch'essi destinati principalmente alla borghesia. Con essi nacque l'uso della carta, che deriva da quello del menù dei pranzi borghesi. Nel corso del Novecento la carta si diffuse gradualmente fino ai livelli più semplici della ristorazione.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155850" y="0"/>
            <a:ext cx="8832300" cy="51435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it-IT"/>
              <a:t>Nell'ultimo decennio dell'Ottocento e nella prima metà del Novecento avvenne un'inversione di tendenza linguistica: i menù erano ormai scritti normalmente in italiano. E perciò si sentì l'esigenza di chiamarli con nomi italiani, quali "nota", "distinta" o "lista delle vivande". Queste sono le espressioni usate anche dall'Artusi. Si tornò anche a usare la parola "minuta"; oppure ancora si cominciò ad usare l'espressione "menu" o "menù" in cima ad una lista scritta in italiano</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8"/>
          <p:cNvSpPr txBox="1"/>
          <p:nvPr>
            <p:ph type="title"/>
          </p:nvPr>
        </p:nvSpPr>
        <p:spPr>
          <a:xfrm>
            <a:off x="0" y="0"/>
            <a:ext cx="9144000" cy="51435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it-IT"/>
              <a:t>Nel Dopoguerra si affermò definitivamente la parola "menù", con o senza accento per indicare indifferentemente la sequenza delle portate di un pasto, la carta di un ristorante o infine il menù fisso a prezzo conveniente.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9"/>
          <p:cNvSpPr txBox="1"/>
          <p:nvPr>
            <p:ph type="title"/>
          </p:nvPr>
        </p:nvSpPr>
        <p:spPr>
          <a:xfrm>
            <a:off x="311700" y="150"/>
            <a:ext cx="8520600" cy="5143500"/>
          </a:xfrm>
          <a:prstGeom prst="rect">
            <a:avLst/>
          </a:prstGeom>
        </p:spPr>
        <p:txBody>
          <a:bodyPr anchorCtr="0" anchor="ctr" bIns="91425" lIns="91425" spcFirstLastPara="1" rIns="91425" wrap="square" tIns="91425">
            <a:normAutofit fontScale="90000"/>
          </a:bodyPr>
          <a:lstStyle/>
          <a:p>
            <a:pPr indent="0" lvl="0" marL="0" rtl="0" algn="l">
              <a:spcBef>
                <a:spcPts val="0"/>
              </a:spcBef>
              <a:spcAft>
                <a:spcPts val="0"/>
              </a:spcAft>
              <a:buNone/>
            </a:pPr>
            <a:r>
              <a:rPr lang="it-IT">
                <a:solidFill>
                  <a:srgbClr val="FF0000"/>
                </a:solidFill>
              </a:rPr>
              <a:t>Tipi di menù</a:t>
            </a:r>
            <a:endParaRPr>
              <a:solidFill>
                <a:srgbClr val="FF0000"/>
              </a:solidFill>
            </a:endParaRPr>
          </a:p>
          <a:p>
            <a:pPr indent="0" lvl="0" marL="0" rtl="0" algn="l">
              <a:spcBef>
                <a:spcPts val="0"/>
              </a:spcBef>
              <a:spcAft>
                <a:spcPts val="0"/>
              </a:spcAft>
              <a:buNone/>
            </a:pPr>
            <a:r>
              <a:rPr lang="it-IT"/>
              <a:t>Menù fisso: consiste in una combinazione di almeno tre piatti, offerti dall'esercente ad un prezzo inferiore rispetto a quello che avrebbero le singole portate.</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0"/>
          <p:cNvSpPr txBox="1"/>
          <p:nvPr>
            <p:ph type="title"/>
          </p:nvPr>
        </p:nvSpPr>
        <p:spPr>
          <a:xfrm>
            <a:off x="311700" y="1137850"/>
            <a:ext cx="8520600" cy="3070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it-IT"/>
              <a:t>Menù turistico: diffuso nelle aree ad alta frequentazione turistica, marittima o montana. Propone, generalmente, specialità locali abbinate a piatti tradizionali.</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1"/>
          <p:cNvSpPr txBox="1"/>
          <p:nvPr>
            <p:ph type="title"/>
          </p:nvPr>
        </p:nvSpPr>
        <p:spPr>
          <a:xfrm>
            <a:off x="311700" y="701850"/>
            <a:ext cx="8520600" cy="44418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it-IT"/>
              <a:t>Menù del giorno: è un menù fisso, che cambia però ogni giorno.</a:t>
            </a:r>
            <a:endParaRPr/>
          </a:p>
          <a:p>
            <a:pPr indent="0" lvl="0" marL="0" rtl="0" algn="ctr">
              <a:spcBef>
                <a:spcPts val="0"/>
              </a:spcBef>
              <a:spcAft>
                <a:spcPts val="0"/>
              </a:spcAft>
              <a:buNone/>
            </a:pPr>
            <a:r>
              <a:t/>
            </a:r>
            <a:endParaRPr/>
          </a:p>
          <a:p>
            <a:pPr indent="0" lvl="0" marL="0" rtl="0" algn="ctr">
              <a:spcBef>
                <a:spcPts val="0"/>
              </a:spcBef>
              <a:spcAft>
                <a:spcPts val="0"/>
              </a:spcAft>
              <a:buNone/>
            </a:pPr>
            <a:r>
              <a:rPr lang="it-IT"/>
              <a:t>È possibile ricordare anche i menù "a degustazione" e "a tema": il primo consiste in assaggi talvolta accompagnati da vini, mentre il secondo propone cibi tra loro accomunati da una qualche caratteristica (ingredienti o modalità di cottura, per esempio).</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